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256" r:id="rId5"/>
    <p:sldId id="278" r:id="rId6"/>
    <p:sldId id="2147374464" r:id="rId7"/>
    <p:sldId id="2147374465" r:id="rId8"/>
    <p:sldId id="2147374473" r:id="rId9"/>
    <p:sldId id="2147374466" r:id="rId10"/>
    <p:sldId id="2147374467" r:id="rId11"/>
    <p:sldId id="2147374469" r:id="rId12"/>
    <p:sldId id="2147374470" r:id="rId13"/>
    <p:sldId id="2147374474" r:id="rId14"/>
    <p:sldId id="2147374475" r:id="rId1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B515"/>
    <a:srgbClr val="007DB7"/>
    <a:srgbClr val="F3E600"/>
    <a:srgbClr val="6DCF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52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B111AFE-69C0-4C9A-9435-4724416D6BF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BFBE14D-841C-4886-9CFF-9D5F365F1FB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2F2CAA-282B-4C9F-9B03-6AB1AF37A047}" type="datetimeFigureOut">
              <a:rPr lang="en-PH" smtClean="0"/>
              <a:t>3/2/21</a:t>
            </a:fld>
            <a:endParaRPr lang="en-P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D4E481-82BE-4FF5-AC32-04EF21F784F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D83D67-6820-4C91-BD45-5F64D0E79C4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56CB61-93CB-4B98-959B-810AF51A5371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4931948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18530A1-3087-46F7-A087-D4973703028A}" type="datetimeFigureOut">
              <a:rPr lang="en-US" smtClean="0"/>
              <a:t>3/2/21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7E5AF8C-CB64-4BF7-9360-1D3116FA2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401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E5AF8C-CB64-4BF7-9360-1D3116FA23B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8000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E5AF8C-CB64-4BF7-9360-1D3116FA23B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7070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B010E5-3A4B-4A77-AEDA-077CAA57B0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50D3F4-F380-4397-8CA6-068041996B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6B22F2-7525-428C-9719-6AB214EE1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3A7F0-D7EF-4033-8321-6A2F85C95A02}" type="datetime1">
              <a:rPr lang="en-US" smtClean="0"/>
              <a:t>3/2/21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FA790C-43CB-40CA-9B68-CBABB3FF3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57B142-1DE2-4438-8FF1-0C8DA29BC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1472-F567-4224-9952-F1CFC4E89C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569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F33449-2853-4961-8D3C-E3C4778EE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6F0EC2-D327-4CEC-8DE3-7DD7690D89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8C5D61-F38B-4199-B625-C92EB654C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88FA2-15F2-4A55-8896-EBE561452271}" type="datetime1">
              <a:rPr lang="en-US" smtClean="0"/>
              <a:t>3/2/21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828C2-1860-4C92-BABB-954385CFB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45BF56-93CC-4E0F-BD10-72DE89B3B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1472-F567-4224-9952-F1CFC4E89C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34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4E695E0-740A-460D-B4BA-C4DA17878A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D074EA-275B-4878-87F7-462AFE833D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92C657-8475-4D23-86F6-69590DAB9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3FB05-F29B-4684-9476-2530622541C5}" type="datetime1">
              <a:rPr lang="en-US" smtClean="0"/>
              <a:t>3/2/21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AA3EF3-F7A7-4C5B-9090-36EA7F4FE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4D243B-DDE0-4045-822D-984566FE8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1472-F567-4224-9952-F1CFC4E89C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491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9947C8-6DAA-4C07-AEB8-229E70A97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86708E-1D25-489F-8D5A-7BBD79B5F6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21D307-C012-4366-9FC8-7C0CCEE62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27130-F493-4393-8F49-0E1D8B73D386}" type="datetime1">
              <a:rPr lang="en-US" smtClean="0"/>
              <a:t>3/2/21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D9D0F5-FB44-47D5-80E6-A97D8CB99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E60C48-410A-426D-AF1B-0165E5F3E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1472-F567-4224-9952-F1CFC4E89C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676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9B343-808F-45A7-A47F-F3C2C5A0A4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27BC3D-F7D4-4FC4-B548-9036B0A784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8F4F3A-34DC-4BEA-87EE-36B01EC99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BF8EE-8C25-420B-8DA8-29E502CE2526}" type="datetime1">
              <a:rPr lang="en-US" smtClean="0"/>
              <a:t>3/2/21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94EA23-C36F-452C-9505-76B9F545E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943A70-CF45-4114-9813-140205BD9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1472-F567-4224-9952-F1CFC4E89C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241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604D5-D2B7-43BA-8588-92FA2B2C2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E4C184-E46B-476B-8ADE-D84DE7CB6A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7A54D8-4B2B-4534-81EE-77DFFE734C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95E3A3-B8B5-4B7A-B9C7-4C2C34904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2B105-E8D7-48F4-8611-9A284AB9200C}" type="datetime1">
              <a:rPr lang="en-US" smtClean="0"/>
              <a:t>3/2/21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2CBED4-12D6-42A5-8865-1C7A7E39B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280E83-FEB2-4D7B-99E3-8EF9ADB86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1472-F567-4224-9952-F1CFC4E89C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704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0D1BA-497F-479D-BE17-89CE6DF0D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BDC14E-166C-4D6A-8F4D-40EB3BD98E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BA04DF-5E83-4944-BBF9-BB458A0809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2862C5-D2CA-4936-B054-F2F797F63C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39CBA41-12E2-436D-8E4C-415ED2BB70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3BA678E-2C5F-4B76-88B9-BCDFD2DAD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CF301-4F10-490A-9E55-38E0B84D902B}" type="datetime1">
              <a:rPr lang="en-US" smtClean="0"/>
              <a:t>3/2/21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EC577F-9B43-40B6-862F-FA804937E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F6F9777-D9F7-4700-8EC0-E32E7A0EB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1472-F567-4224-9952-F1CFC4E89C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710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BD749-47A9-4167-868B-45F6D5E0B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0282E4-3371-40F1-98C7-2F44793A2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2CB0A-B196-4557-A9F9-311D7B4C692F}" type="datetime1">
              <a:rPr lang="en-US" smtClean="0"/>
              <a:t>3/2/21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507CF5-8992-4DB0-B150-BC928F8FB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625806-9EAE-482C-AFB1-962C5A8F5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1472-F567-4224-9952-F1CFC4E89C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371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2492449-878A-4F3E-946E-4B8F8993D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FF9D0-991C-4E2A-9085-EBB3A823EF53}" type="datetime1">
              <a:rPr lang="en-US" smtClean="0"/>
              <a:t>3/2/21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9DA6B6-E454-4F12-BDD9-4A425D9D6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852F68-23D6-46E8-9310-9A906D8FD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1472-F567-4224-9952-F1CFC4E89C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02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5A876-D4E6-4925-8C78-C6FDA8C9BD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BAAE1F-1DBC-4F0C-A4F1-C73DDD57DD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1FFB76-6A70-4F95-9F2C-D9E27C3294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4F6E4E-4CC0-4C73-AAA8-B7D22919D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0EA9D-79DD-4734-B451-786C874C54E5}" type="datetime1">
              <a:rPr lang="en-US" smtClean="0"/>
              <a:t>3/2/21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B95D33-09BF-4C38-A955-398813382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756A9F-6A7F-4B71-BA19-428D732BF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1472-F567-4224-9952-F1CFC4E89C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667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97ED63-EE35-44EB-B17A-3C3E87004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66D25A-8984-4240-9511-EF1B582C55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741CE2-01A0-4E23-A5C2-3122525660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D54044-C37C-4363-A65C-476F3F4C3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3F868-B8AC-4DFE-961F-302FA5D60739}" type="datetime1">
              <a:rPr lang="en-US" smtClean="0"/>
              <a:t>3/2/21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2580C7-3D93-4E0A-B38A-883436255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B94DE6-4431-4F19-8DE3-793E789DD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1472-F567-4224-9952-F1CFC4E89C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095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372D0D-1687-49A6-8567-E9A163C761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B1E991-991D-424E-A6F5-6F9E273EAE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4EED6B-8F17-4020-8833-5E2C6D3DFF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A0A796-1DAB-44C4-988B-B01A867DB4B6}" type="datetime1">
              <a:rPr lang="en-US" smtClean="0"/>
              <a:t>3/2/21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D7CECC-4F2A-49B4-9CAE-A80126283A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CC9BBE-B47F-4FFD-A000-2E534AE327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69361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241472-F567-4224-9952-F1CFC4E89C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659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svg"/><Relationship Id="rId4" Type="http://schemas.openxmlformats.org/officeDocument/2006/relationships/image" Target="../media/image9.png"/><Relationship Id="rId9" Type="http://schemas.openxmlformats.org/officeDocument/2006/relationships/image" Target="../media/image14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7" Type="http://schemas.openxmlformats.org/officeDocument/2006/relationships/image" Target="../media/image22.sv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svg"/><Relationship Id="rId4" Type="http://schemas.openxmlformats.org/officeDocument/2006/relationships/image" Target="../media/image1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4.svg"/><Relationship Id="rId7" Type="http://schemas.openxmlformats.org/officeDocument/2006/relationships/image" Target="../media/image28.sv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svg"/><Relationship Id="rId4" Type="http://schemas.openxmlformats.org/officeDocument/2006/relationships/image" Target="../media/image25.png"/><Relationship Id="rId9" Type="http://schemas.openxmlformats.org/officeDocument/2006/relationships/image" Target="../media/image30.sv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person preparing food in a kitchen&#10;&#10;Description automatically generated">
            <a:extLst>
              <a:ext uri="{FF2B5EF4-FFF2-40B4-BE49-F238E27FC236}">
                <a16:creationId xmlns:a16="http://schemas.microsoft.com/office/drawing/2014/main" id="{1E90FDAF-CBF3-4EA5-B74F-0D052855B26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03" r="23585" b="288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3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ACB916-AAAE-4562-B35C-B585EA46B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70819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23241472-F567-4224-9952-F1CFC4E89C90}" type="slidenum">
              <a:rPr lang="en-US">
                <a:solidFill>
                  <a:schemeClr val="tx1"/>
                </a:solidFill>
              </a:rPr>
              <a:pPr>
                <a:spcAft>
                  <a:spcPts val="600"/>
                </a:spcAft>
              </a:pPr>
              <a:t>1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9AC8879-0EB3-4369-891E-F58CC23A6829}"/>
              </a:ext>
            </a:extLst>
          </p:cNvPr>
          <p:cNvSpPr/>
          <p:nvPr/>
        </p:nvSpPr>
        <p:spPr>
          <a:xfrm>
            <a:off x="-1" y="6356350"/>
            <a:ext cx="12191997" cy="501650"/>
          </a:xfrm>
          <a:prstGeom prst="rect">
            <a:avLst/>
          </a:prstGeom>
          <a:solidFill>
            <a:srgbClr val="FCB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FA6585-8EB1-4D53-80BF-41582BC3E5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208141"/>
          </a:xfrm>
        </p:spPr>
        <p:txBody>
          <a:bodyPr>
            <a:normAutofit/>
          </a:bodyPr>
          <a:lstStyle/>
          <a:p>
            <a:pPr algn="l"/>
            <a:r>
              <a:rPr lang="en-US" sz="2000"/>
              <a:t>December 2020</a:t>
            </a:r>
          </a:p>
          <a:p>
            <a:pPr algn="l"/>
            <a:r>
              <a:rPr lang="en-US" sz="2000"/>
              <a:t>Strategy and Policy Department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D608CF3-962E-4D55-95A3-C74B8D9407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pPr algn="l"/>
            <a:r>
              <a:rPr lang="en-US" sz="4400"/>
              <a:t>Supporting COVID-19 Vaccine Access through APVAX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D7D79A0-34FC-4923-A959-71A61549C8FC}"/>
              </a:ext>
            </a:extLst>
          </p:cNvPr>
          <p:cNvSpPr/>
          <p:nvPr/>
        </p:nvSpPr>
        <p:spPr>
          <a:xfrm>
            <a:off x="374073" y="575938"/>
            <a:ext cx="955963" cy="2387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AC0D6E71-6672-453D-8DC8-E4655645F36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059" y="583468"/>
            <a:ext cx="1025238" cy="1025238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3E93637-A10F-49A9-980F-052E8E2B692A}"/>
              </a:ext>
            </a:extLst>
          </p:cNvPr>
          <p:cNvCxnSpPr/>
          <p:nvPr/>
        </p:nvCxnSpPr>
        <p:spPr>
          <a:xfrm>
            <a:off x="477980" y="4551215"/>
            <a:ext cx="3980689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10370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1E8E6-8B4C-49EB-92F8-921840D23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469570"/>
          </a:xfrm>
          <a:solidFill>
            <a:srgbClr val="FCB515"/>
          </a:solidFill>
        </p:spPr>
        <p:txBody>
          <a:bodyPr/>
          <a:lstStyle/>
          <a:p>
            <a:r>
              <a:rPr lang="en-US" dirty="0"/>
              <a:t>        Procurement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B015F0-872D-4242-89FB-915E21CEE3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000" dirty="0"/>
          </a:p>
          <a:p>
            <a:r>
              <a:rPr lang="en-US" sz="2000" dirty="0"/>
              <a:t>Where procurement risks are low, ADB may, at the borrower’s request, agree to accredit the executing and/or implementing agencies and rely on the use of country procurement systems.  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A DMC may undertake direct procurement of vaccines meeting ADB eligibility criteria, provided value for money is established and commercial terms and conditions are verified as reasonable. 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Direct contracting will be subject to prior review.  All other procurement shall be subject to post-review sampling  unless ADB considers, on a case-by-case basis, that ADB oversight is desirable given the inherent level of procurement risk.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C1E4A4-23BE-4CC6-8F36-14EB28D4A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1472-F567-4224-9952-F1CFC4E89C9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9994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163BA7-82E0-41C9-94D5-5FC0FFA00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1999" cy="1679802"/>
          </a:xfrm>
          <a:solidFill>
            <a:schemeClr val="accent4"/>
          </a:solidFill>
        </p:spPr>
        <p:txBody>
          <a:bodyPr>
            <a:normAutofit/>
          </a:bodyPr>
          <a:lstStyle/>
          <a:p>
            <a:r>
              <a:rPr lang="en-US" dirty="0"/>
              <a:t>Group C countries, Georgia – Lending Terms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6087BE-5A58-48DA-8C1D-B9C1C42C74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8313" y="2432958"/>
            <a:ext cx="10983686" cy="1992084"/>
          </a:xfrm>
        </p:spPr>
        <p:txBody>
          <a:bodyPr>
            <a:normAutofit fontScale="85000" lnSpcReduction="20000"/>
          </a:bodyPr>
          <a:lstStyle/>
          <a:p>
            <a:r>
              <a:rPr lang="en-US" sz="2000" b="1" dirty="0"/>
              <a:t>Eligible Amount </a:t>
            </a:r>
            <a:r>
              <a:rPr lang="en-US" sz="2000" dirty="0"/>
              <a:t>- $15 million APVAX allocation for Georgia </a:t>
            </a:r>
          </a:p>
          <a:p>
            <a:pPr lvl="1"/>
            <a:r>
              <a:rPr lang="en-US" sz="1900" dirty="0"/>
              <a:t>$15 million maximum for vaccines procurement under Rapid Response Component (RRC)</a:t>
            </a:r>
          </a:p>
          <a:p>
            <a:pPr lvl="1"/>
            <a:r>
              <a:rPr lang="en-US" sz="1900" dirty="0"/>
              <a:t>Can draw on additional allocation from OCR country allocation for Project Investment Component (PIC) </a:t>
            </a:r>
          </a:p>
          <a:p>
            <a:r>
              <a:rPr lang="en-US" sz="2000" b="1" dirty="0"/>
              <a:t>Interest Rate </a:t>
            </a:r>
            <a:r>
              <a:rPr lang="en-US" sz="2000" dirty="0"/>
              <a:t>- 50 basis points over LIBOR, a rebate or surcharge reflecting the cost of funds;</a:t>
            </a:r>
          </a:p>
          <a:p>
            <a:r>
              <a:rPr lang="en-US" sz="2000" b="1" dirty="0"/>
              <a:t>Maturity</a:t>
            </a:r>
            <a:r>
              <a:rPr lang="en-US" sz="2000" dirty="0"/>
              <a:t> - A term of 10 years including a grace period of up to 3 years;</a:t>
            </a:r>
          </a:p>
          <a:p>
            <a:r>
              <a:rPr lang="en-US" sz="2000" b="1" dirty="0"/>
              <a:t>Commitment Charge  </a:t>
            </a:r>
            <a:r>
              <a:rPr lang="en-US" sz="2000" dirty="0"/>
              <a:t>- 15 basis points per year on the undisbursed loan balance; </a:t>
            </a:r>
          </a:p>
          <a:p>
            <a:r>
              <a:rPr lang="en-US" sz="2000" b="1" dirty="0"/>
              <a:t>Processing Timeline </a:t>
            </a:r>
            <a:r>
              <a:rPr lang="en-US" sz="2000" dirty="0"/>
              <a:t>– Proposed processing timeline April – July 2021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B664CA-8652-42E5-82A8-17B4434A6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1472-F567-4224-9952-F1CFC4E89C9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735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9B209DF-6D67-4E5F-BD88-DA3299EAB806}"/>
              </a:ext>
            </a:extLst>
          </p:cNvPr>
          <p:cNvSpPr/>
          <p:nvPr/>
        </p:nvSpPr>
        <p:spPr>
          <a:xfrm>
            <a:off x="0" y="0"/>
            <a:ext cx="4307840" cy="6857999"/>
          </a:xfrm>
          <a:prstGeom prst="rect">
            <a:avLst/>
          </a:prstGeom>
          <a:solidFill>
            <a:srgbClr val="FCB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6FD355-D71D-495F-8150-2937763E2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365125"/>
            <a:ext cx="3479800" cy="1423035"/>
          </a:xfrm>
        </p:spPr>
        <p:txBody>
          <a:bodyPr anchor="t" anchorCtr="0"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7200">
                <a:solidFill>
                  <a:schemeClr val="dk1"/>
                </a:solidFill>
                <a:latin typeface="+mn-lt"/>
                <a:cs typeface="Calibri"/>
              </a:rPr>
              <a:t>APVAX</a:t>
            </a:r>
            <a:endParaRPr lang="en-US" sz="2800">
              <a:latin typeface="+mn-l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53C8B4-E344-4F3E-A340-DAB8409E8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1472-F567-4224-9952-F1CFC4E89C90}" type="slidenum">
              <a:rPr lang="en-US" smtClean="0"/>
              <a:t>2</a:t>
            </a:fld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BE98EF2-8CF7-42F1-BBE9-5D01D42530F4}"/>
              </a:ext>
            </a:extLst>
          </p:cNvPr>
          <p:cNvSpPr txBox="1"/>
          <p:nvPr/>
        </p:nvSpPr>
        <p:spPr>
          <a:xfrm>
            <a:off x="482600" y="1612256"/>
            <a:ext cx="36626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prstClr val="black"/>
                </a:solidFill>
              </a:rPr>
              <a:t>A structured framework for COVID-19 vaccine support </a:t>
            </a:r>
          </a:p>
          <a:p>
            <a:r>
              <a:rPr lang="en-US" sz="2400">
                <a:solidFill>
                  <a:prstClr val="black"/>
                </a:solidFill>
              </a:rPr>
              <a:t>for developing member countries (DMCs)</a:t>
            </a:r>
          </a:p>
          <a:p>
            <a:endParaRPr lang="en-US" sz="2400">
              <a:solidFill>
                <a:prstClr val="black"/>
              </a:solidFill>
            </a:endParaRPr>
          </a:p>
          <a:p>
            <a:r>
              <a:rPr lang="en-US" sz="2400">
                <a:solidFill>
                  <a:prstClr val="black"/>
                </a:solidFill>
              </a:rPr>
              <a:t>Timely </a:t>
            </a:r>
            <a:r>
              <a:rPr lang="en-US" sz="2400">
                <a:solidFill>
                  <a:prstClr val="black"/>
                </a:solidFill>
                <a:sym typeface="Symbol" panose="05050102010706020507" pitchFamily="18" charset="2"/>
              </a:rPr>
              <a:t>•</a:t>
            </a:r>
            <a:r>
              <a:rPr lang="en-US" sz="2400">
                <a:solidFill>
                  <a:prstClr val="black"/>
                </a:solidFill>
              </a:rPr>
              <a:t> Safe </a:t>
            </a:r>
            <a:r>
              <a:rPr lang="en-US" sz="2400">
                <a:solidFill>
                  <a:prstClr val="black"/>
                </a:solidFill>
                <a:sym typeface="Symbol" panose="05050102010706020507" pitchFamily="18" charset="2"/>
              </a:rPr>
              <a:t>•</a:t>
            </a:r>
            <a:r>
              <a:rPr lang="en-US" sz="2400">
                <a:solidFill>
                  <a:prstClr val="black"/>
                </a:solidFill>
              </a:rPr>
              <a:t> Effective</a:t>
            </a:r>
            <a:endParaRPr lang="en-PH" sz="2400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5ED85CC5-1225-4F78-8105-04DF2BF2766A}"/>
              </a:ext>
            </a:extLst>
          </p:cNvPr>
          <p:cNvGrpSpPr/>
          <p:nvPr/>
        </p:nvGrpSpPr>
        <p:grpSpPr>
          <a:xfrm>
            <a:off x="4790440" y="1198879"/>
            <a:ext cx="3362371" cy="4101157"/>
            <a:chOff x="5019629" y="1561772"/>
            <a:chExt cx="3362371" cy="4101157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877F55A6-EE80-463C-9346-E592D73DDE0A}"/>
                </a:ext>
              </a:extLst>
            </p:cNvPr>
            <p:cNvSpPr/>
            <p:nvPr/>
          </p:nvSpPr>
          <p:spPr>
            <a:xfrm>
              <a:off x="5019629" y="1561772"/>
              <a:ext cx="1547187" cy="1547187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 w="28575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pic>
          <p:nvPicPr>
            <p:cNvPr id="15" name="Graphic 14">
              <a:extLst>
                <a:ext uri="{FF2B5EF4-FFF2-40B4-BE49-F238E27FC236}">
                  <a16:creationId xmlns:a16="http://schemas.microsoft.com/office/drawing/2014/main" id="{105B0369-5666-4DCC-8111-BA9802C343B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5321906" y="1750097"/>
              <a:ext cx="1064396" cy="1064396"/>
            </a:xfrm>
            <a:prstGeom prst="rect">
              <a:avLst/>
            </a:prstGeom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DC2D2F84-5B49-47B6-A5BB-667D29829E4D}"/>
                </a:ext>
              </a:extLst>
            </p:cNvPr>
            <p:cNvSpPr txBox="1"/>
            <p:nvPr/>
          </p:nvSpPr>
          <p:spPr>
            <a:xfrm>
              <a:off x="5019665" y="3446938"/>
              <a:ext cx="3362335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1200"/>
                </a:spcAft>
              </a:pPr>
              <a:r>
                <a:rPr lang="en-US" sz="2800">
                  <a:solidFill>
                    <a:prstClr val="black"/>
                  </a:solidFill>
                </a:rPr>
                <a:t>$9 billion </a:t>
              </a:r>
              <a:br>
                <a:rPr lang="en-US" sz="2800">
                  <a:solidFill>
                    <a:prstClr val="black"/>
                  </a:solidFill>
                </a:rPr>
              </a:br>
              <a:r>
                <a:rPr lang="en-US" sz="2800">
                  <a:solidFill>
                    <a:prstClr val="black"/>
                  </a:solidFill>
                </a:rPr>
                <a:t>resource envelope </a:t>
              </a:r>
            </a:p>
            <a:p>
              <a:r>
                <a:rPr lang="en-US">
                  <a:solidFill>
                    <a:prstClr val="black"/>
                  </a:solidFill>
                </a:rPr>
                <a:t>with country-specific allocations, accessible in line with DMC readiness</a:t>
              </a:r>
            </a:p>
            <a:p>
              <a:endParaRPr lang="en-PH"/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7A4FC019-DC92-43D7-9D69-158AD4928682}"/>
              </a:ext>
            </a:extLst>
          </p:cNvPr>
          <p:cNvGrpSpPr/>
          <p:nvPr/>
        </p:nvGrpSpPr>
        <p:grpSpPr>
          <a:xfrm>
            <a:off x="8437289" y="1174589"/>
            <a:ext cx="3272111" cy="5014012"/>
            <a:chOff x="8740450" y="1537482"/>
            <a:chExt cx="3272111" cy="5014012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E3B07931-DB26-4F96-94F6-DC3AAE4E34CA}"/>
                </a:ext>
              </a:extLst>
            </p:cNvPr>
            <p:cNvSpPr/>
            <p:nvPr/>
          </p:nvSpPr>
          <p:spPr>
            <a:xfrm>
              <a:off x="8740450" y="1537482"/>
              <a:ext cx="1547187" cy="1547187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 w="28575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pic>
          <p:nvPicPr>
            <p:cNvPr id="21" name="Graphic 20">
              <a:extLst>
                <a:ext uri="{FF2B5EF4-FFF2-40B4-BE49-F238E27FC236}">
                  <a16:creationId xmlns:a16="http://schemas.microsoft.com/office/drawing/2014/main" id="{1E425A50-A109-463A-87AB-DC2359793E1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/>
            <a:stretch/>
          </p:blipFill>
          <p:spPr>
            <a:xfrm>
              <a:off x="9038849" y="1750097"/>
              <a:ext cx="1006837" cy="1006837"/>
            </a:xfrm>
            <a:prstGeom prst="rect">
              <a:avLst/>
            </a:prstGeom>
          </p:spPr>
        </p:pic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707E66BC-4706-4B19-A241-C1F723DCC8B5}"/>
                </a:ext>
              </a:extLst>
            </p:cNvPr>
            <p:cNvSpPr txBox="1"/>
            <p:nvPr/>
          </p:nvSpPr>
          <p:spPr>
            <a:xfrm>
              <a:off x="8740450" y="3504506"/>
              <a:ext cx="3272111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1200"/>
                </a:spcAft>
              </a:pPr>
              <a:r>
                <a:rPr lang="en-US" sz="2800">
                  <a:solidFill>
                    <a:prstClr val="black"/>
                  </a:solidFill>
                </a:rPr>
                <a:t>Platform for partner coordination</a:t>
              </a:r>
            </a:p>
            <a:p>
              <a:r>
                <a:rPr lang="en-US">
                  <a:solidFill>
                    <a:prstClr val="black"/>
                  </a:solidFill>
                </a:rPr>
                <a:t>and knowledge sharing on vaccine program implementation as our understanding of what works—and what doesn’t—evolves through global experience</a:t>
              </a:r>
            </a:p>
            <a:p>
              <a:endParaRPr lang="en-PH"/>
            </a:p>
          </p:txBody>
        </p:sp>
      </p:grpSp>
    </p:spTree>
    <p:extLst>
      <p:ext uri="{BB962C8B-B14F-4D97-AF65-F5344CB8AC3E}">
        <p14:creationId xmlns:p14="http://schemas.microsoft.com/office/powerpoint/2010/main" val="1958887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id="{290E25C4-5F96-4A75-8717-3A006E90220E}"/>
              </a:ext>
            </a:extLst>
          </p:cNvPr>
          <p:cNvSpPr/>
          <p:nvPr/>
        </p:nvSpPr>
        <p:spPr>
          <a:xfrm>
            <a:off x="0" y="1"/>
            <a:ext cx="12192000" cy="1855625"/>
          </a:xfrm>
          <a:prstGeom prst="rect">
            <a:avLst/>
          </a:prstGeom>
          <a:solidFill>
            <a:srgbClr val="FCB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6FD355-D71D-495F-8150-2937763E2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365125"/>
            <a:ext cx="11150600" cy="1423035"/>
          </a:xfrm>
        </p:spPr>
        <p:txBody>
          <a:bodyPr anchor="t" anchorCtr="0">
            <a:normAutofit/>
          </a:bodyPr>
          <a:lstStyle/>
          <a:p>
            <a:r>
              <a:rPr lang="en-US">
                <a:solidFill>
                  <a:schemeClr val="dk1"/>
                </a:solidFill>
                <a:latin typeface="+mn-lt"/>
                <a:cs typeface="Calibri"/>
              </a:rPr>
              <a:t>REQUIREMENTS</a:t>
            </a:r>
            <a:br>
              <a:rPr lang="en-US">
                <a:solidFill>
                  <a:schemeClr val="dk1"/>
                </a:solidFill>
                <a:latin typeface="+mn-lt"/>
                <a:cs typeface="Calibri"/>
              </a:rPr>
            </a:br>
            <a:r>
              <a:rPr lang="en-US" sz="3100">
                <a:latin typeface="+mn-lt"/>
              </a:rPr>
              <a:t>Any DMC can access APVAX if it meets certain criteria.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53C8B4-E344-4F3E-A340-DAB8409E8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95758" y="6153785"/>
            <a:ext cx="2743200" cy="365125"/>
          </a:xfrm>
        </p:spPr>
        <p:txBody>
          <a:bodyPr/>
          <a:lstStyle/>
          <a:p>
            <a:fld id="{23241472-F567-4224-9952-F1CFC4E89C90}" type="slidenum">
              <a:rPr lang="en-US" smtClean="0"/>
              <a:t>3</a:t>
            </a:fld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696D19B5-12DC-438E-A20E-7302E21F01B4}"/>
              </a:ext>
            </a:extLst>
          </p:cNvPr>
          <p:cNvGrpSpPr/>
          <p:nvPr/>
        </p:nvGrpSpPr>
        <p:grpSpPr>
          <a:xfrm>
            <a:off x="827788" y="2433796"/>
            <a:ext cx="3362335" cy="3077964"/>
            <a:chOff x="4515868" y="1080610"/>
            <a:chExt cx="3362335" cy="3077964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3D9B6A3F-F453-41EA-AAE4-A9C9A1707317}"/>
                </a:ext>
              </a:extLst>
            </p:cNvPr>
            <p:cNvSpPr/>
            <p:nvPr/>
          </p:nvSpPr>
          <p:spPr>
            <a:xfrm>
              <a:off x="5455920" y="1080610"/>
              <a:ext cx="1402398" cy="140239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pic>
          <p:nvPicPr>
            <p:cNvPr id="24" name="Graphic 23">
              <a:extLst>
                <a:ext uri="{FF2B5EF4-FFF2-40B4-BE49-F238E27FC236}">
                  <a16:creationId xmlns:a16="http://schemas.microsoft.com/office/drawing/2014/main" id="{B83D61BF-0908-4C81-91B6-D2DD5415071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/>
          </p:blipFill>
          <p:spPr>
            <a:xfrm>
              <a:off x="5665304" y="1217293"/>
              <a:ext cx="1063465" cy="1063465"/>
            </a:xfrm>
            <a:prstGeom prst="rect">
              <a:avLst/>
            </a:prstGeom>
          </p:spPr>
        </p:pic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AAC0DBB1-3F49-4365-A5C0-34E26F339923}"/>
                </a:ext>
              </a:extLst>
            </p:cNvPr>
            <p:cNvSpPr txBox="1"/>
            <p:nvPr/>
          </p:nvSpPr>
          <p:spPr>
            <a:xfrm>
              <a:off x="4515868" y="2619691"/>
              <a:ext cx="3362335" cy="15388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1200"/>
                </a:spcAft>
              </a:pPr>
              <a:r>
                <a:rPr lang="en-US" sz="2400">
                  <a:solidFill>
                    <a:prstClr val="black"/>
                  </a:solidFill>
                </a:rPr>
                <a:t>Demonstrated adverse impact of COVID-19</a:t>
              </a:r>
            </a:p>
            <a:p>
              <a:pPr algn="ctr"/>
              <a:r>
                <a:rPr lang="en-US" sz="1800"/>
                <a:t>Health, economic, social, or combination</a:t>
              </a:r>
              <a:endParaRPr lang="en-PH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029B81C8-8B1D-41B6-AE1C-3CA9E284E1F6}"/>
              </a:ext>
            </a:extLst>
          </p:cNvPr>
          <p:cNvGrpSpPr/>
          <p:nvPr/>
        </p:nvGrpSpPr>
        <p:grpSpPr>
          <a:xfrm>
            <a:off x="4399507" y="2434113"/>
            <a:ext cx="3362335" cy="3354963"/>
            <a:chOff x="4515868" y="1080610"/>
            <a:chExt cx="3362335" cy="3354963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64A52E99-E069-4D02-A27C-C099B1133460}"/>
                </a:ext>
              </a:extLst>
            </p:cNvPr>
            <p:cNvSpPr/>
            <p:nvPr/>
          </p:nvSpPr>
          <p:spPr>
            <a:xfrm>
              <a:off x="5455920" y="1080610"/>
              <a:ext cx="1402398" cy="140239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pic>
          <p:nvPicPr>
            <p:cNvPr id="30" name="Graphic 29">
              <a:extLst>
                <a:ext uri="{FF2B5EF4-FFF2-40B4-BE49-F238E27FC236}">
                  <a16:creationId xmlns:a16="http://schemas.microsoft.com/office/drawing/2014/main" id="{70EAB7BB-CFC3-452B-82EB-F67E8C6709B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/>
            <a:stretch/>
          </p:blipFill>
          <p:spPr>
            <a:xfrm>
              <a:off x="5726264" y="1318577"/>
              <a:ext cx="880901" cy="880901"/>
            </a:xfrm>
            <a:prstGeom prst="rect">
              <a:avLst/>
            </a:prstGeom>
          </p:spPr>
        </p:pic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2F322A8F-D1FF-440D-81B0-0E48F7BBF697}"/>
                </a:ext>
              </a:extLst>
            </p:cNvPr>
            <p:cNvSpPr txBox="1"/>
            <p:nvPr/>
          </p:nvSpPr>
          <p:spPr>
            <a:xfrm>
              <a:off x="4515868" y="2619691"/>
              <a:ext cx="3362335" cy="18158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1200"/>
                </a:spcAft>
              </a:pPr>
              <a:r>
                <a:rPr lang="en-PH" sz="2400">
                  <a:solidFill>
                    <a:prstClr val="black"/>
                  </a:solidFill>
                </a:rPr>
                <a:t>Needs assessment and allocation plan</a:t>
              </a:r>
            </a:p>
            <a:p>
              <a:pPr algn="ctr">
                <a:spcAft>
                  <a:spcPts val="1200"/>
                </a:spcAft>
              </a:pPr>
              <a:r>
                <a:rPr lang="en-PH">
                  <a:solidFill>
                    <a:prstClr val="black"/>
                  </a:solidFill>
                </a:rPr>
                <a:t>Completion of vaccine needs assessment and national vaccination allocation plan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F45E133F-2690-40C6-BA89-145100960929}"/>
              </a:ext>
            </a:extLst>
          </p:cNvPr>
          <p:cNvGrpSpPr/>
          <p:nvPr/>
        </p:nvGrpSpPr>
        <p:grpSpPr>
          <a:xfrm>
            <a:off x="7971226" y="2383262"/>
            <a:ext cx="3362335" cy="3354963"/>
            <a:chOff x="4515868" y="1080610"/>
            <a:chExt cx="3362335" cy="3354963"/>
          </a:xfrm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073B9039-5E45-41C9-9AB4-191735EB8101}"/>
                </a:ext>
              </a:extLst>
            </p:cNvPr>
            <p:cNvSpPr/>
            <p:nvPr/>
          </p:nvSpPr>
          <p:spPr>
            <a:xfrm>
              <a:off x="5455920" y="1080610"/>
              <a:ext cx="1402398" cy="140239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  <p:pic>
          <p:nvPicPr>
            <p:cNvPr id="35" name="Graphic 34">
              <a:extLst>
                <a:ext uri="{FF2B5EF4-FFF2-40B4-BE49-F238E27FC236}">
                  <a16:creationId xmlns:a16="http://schemas.microsoft.com/office/drawing/2014/main" id="{C9AA9A34-2CD8-4579-A592-8F25723A574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rcRect/>
            <a:stretch/>
          </p:blipFill>
          <p:spPr>
            <a:xfrm>
              <a:off x="5726264" y="1318577"/>
              <a:ext cx="880901" cy="880901"/>
            </a:xfrm>
            <a:prstGeom prst="rect">
              <a:avLst/>
            </a:prstGeom>
          </p:spPr>
        </p:pic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69297A0C-6D28-4AD3-87F6-A88B4234F83C}"/>
                </a:ext>
              </a:extLst>
            </p:cNvPr>
            <p:cNvSpPr txBox="1"/>
            <p:nvPr/>
          </p:nvSpPr>
          <p:spPr>
            <a:xfrm>
              <a:off x="4515868" y="2619691"/>
              <a:ext cx="3362335" cy="18158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1200"/>
                </a:spcAft>
              </a:pPr>
              <a:r>
                <a:rPr lang="en-PH" sz="2400">
                  <a:solidFill>
                    <a:prstClr val="black"/>
                  </a:solidFill>
                </a:rPr>
                <a:t>Development partner coordination mechanism</a:t>
              </a:r>
            </a:p>
            <a:p>
              <a:pPr algn="ctr">
                <a:spcAft>
                  <a:spcPts val="1200"/>
                </a:spcAft>
              </a:pPr>
              <a:r>
                <a: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Platform must be present, with a clear role for ADB within this platform</a:t>
              </a:r>
              <a:endParaRPr lang="en-PH">
                <a:solidFill>
                  <a:prstClr val="black"/>
                </a:solidFill>
              </a:endParaRPr>
            </a:p>
          </p:txBody>
        </p:sp>
      </p:grpSp>
      <p:pic>
        <p:nvPicPr>
          <p:cNvPr id="7" name="Graphic 6" descr="Checkmark with solid fill">
            <a:extLst>
              <a:ext uri="{FF2B5EF4-FFF2-40B4-BE49-F238E27FC236}">
                <a16:creationId xmlns:a16="http://schemas.microsoft.com/office/drawing/2014/main" id="{31BA4EB2-BCDC-449A-A36E-CEA8B501296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900713" y="2433796"/>
            <a:ext cx="523447" cy="523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4576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id="{290E25C4-5F96-4A75-8717-3A006E90220E}"/>
              </a:ext>
            </a:extLst>
          </p:cNvPr>
          <p:cNvSpPr/>
          <p:nvPr/>
        </p:nvSpPr>
        <p:spPr>
          <a:xfrm>
            <a:off x="0" y="1"/>
            <a:ext cx="12192000" cy="1855625"/>
          </a:xfrm>
          <a:prstGeom prst="rect">
            <a:avLst/>
          </a:prstGeom>
          <a:solidFill>
            <a:srgbClr val="FCB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6FD355-D71D-495F-8150-2937763E2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365125"/>
            <a:ext cx="11456358" cy="1423035"/>
          </a:xfrm>
        </p:spPr>
        <p:txBody>
          <a:bodyPr anchor="t" anchorCtr="0">
            <a:normAutofit fontScale="90000"/>
          </a:bodyPr>
          <a:lstStyle/>
          <a:p>
            <a:r>
              <a:rPr lang="en-US">
                <a:solidFill>
                  <a:schemeClr val="dk1"/>
                </a:solidFill>
                <a:latin typeface="+mn-lt"/>
                <a:cs typeface="Calibri"/>
              </a:rPr>
              <a:t>CRITERIA FOR VACCINES</a:t>
            </a:r>
            <a:br>
              <a:rPr lang="en-US">
                <a:solidFill>
                  <a:schemeClr val="dk1"/>
                </a:solidFill>
                <a:latin typeface="+mn-lt"/>
                <a:cs typeface="Calibri"/>
              </a:rPr>
            </a:br>
            <a:r>
              <a:rPr lang="en-PH" sz="3100">
                <a:latin typeface="+mn-lt"/>
              </a:rPr>
              <a:t>APVAX’s strict eligibility criteria will promote vaccine safety and effectiveness. </a:t>
            </a:r>
            <a:endParaRPr lang="en-US" sz="3100">
              <a:latin typeface="+mn-l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53C8B4-E344-4F3E-A340-DAB8409E8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95758" y="6153785"/>
            <a:ext cx="2743200" cy="365125"/>
          </a:xfrm>
        </p:spPr>
        <p:txBody>
          <a:bodyPr/>
          <a:lstStyle/>
          <a:p>
            <a:fld id="{23241472-F567-4224-9952-F1CFC4E89C90}" type="slidenum">
              <a:rPr lang="en-US" smtClean="0"/>
              <a:t>4</a:t>
            </a:fld>
            <a:endParaRPr lang="en-US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06D5A82D-C0BD-46B4-A785-6C4CB8557770}"/>
              </a:ext>
            </a:extLst>
          </p:cNvPr>
          <p:cNvSpPr/>
          <p:nvPr/>
        </p:nvSpPr>
        <p:spPr>
          <a:xfrm>
            <a:off x="416560" y="2220749"/>
            <a:ext cx="3383280" cy="2827143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t" anchorCtr="0"/>
          <a:lstStyle/>
          <a:p>
            <a:r>
              <a:rPr lang="en-US" sz="2400">
                <a:cs typeface="Arial" panose="020B0604020202020204" pitchFamily="34" charset="0"/>
              </a:rPr>
              <a:t>Has been </a:t>
            </a:r>
            <a:r>
              <a:rPr lang="en-US" sz="2400" b="1">
                <a:solidFill>
                  <a:srgbClr val="F3E600"/>
                </a:solidFill>
                <a:cs typeface="Arial" panose="020B0604020202020204" pitchFamily="34" charset="0"/>
              </a:rPr>
              <a:t>selected for procurement via </a:t>
            </a:r>
            <a:br>
              <a:rPr lang="en-US" sz="2400" b="1">
                <a:solidFill>
                  <a:srgbClr val="F3E600"/>
                </a:solidFill>
                <a:cs typeface="Arial" panose="020B0604020202020204" pitchFamily="34" charset="0"/>
              </a:rPr>
            </a:br>
            <a:r>
              <a:rPr lang="en-US" sz="2400" b="1">
                <a:solidFill>
                  <a:srgbClr val="F3E600"/>
                </a:solidFill>
                <a:cs typeface="Arial" panose="020B0604020202020204" pitchFamily="34" charset="0"/>
              </a:rPr>
              <a:t>COVAX </a:t>
            </a:r>
            <a:r>
              <a:rPr lang="en-US" sz="2400">
                <a:cs typeface="Arial" panose="020B0604020202020204" pitchFamily="34" charset="0"/>
              </a:rPr>
              <a:t>on behalf of its participating countries.</a:t>
            </a:r>
            <a:endParaRPr lang="en-PH" sz="2400"/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81D5FFDF-79B6-49AA-9468-B520264B3566}"/>
              </a:ext>
            </a:extLst>
          </p:cNvPr>
          <p:cNvSpPr/>
          <p:nvPr/>
        </p:nvSpPr>
        <p:spPr>
          <a:xfrm>
            <a:off x="4785362" y="2220750"/>
            <a:ext cx="2458718" cy="2827143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t" anchorCtr="0"/>
          <a:lstStyle/>
          <a:p>
            <a:r>
              <a:rPr lang="en-PH" sz="2400">
                <a:cs typeface="Arial" panose="020B0604020202020204" pitchFamily="34" charset="0"/>
              </a:rPr>
              <a:t>Manufacturer </a:t>
            </a:r>
            <a:r>
              <a:rPr lang="en-PH" sz="2400" b="1">
                <a:solidFill>
                  <a:srgbClr val="F3E600"/>
                </a:solidFill>
                <a:cs typeface="Arial" panose="020B0604020202020204" pitchFamily="34" charset="0"/>
              </a:rPr>
              <a:t>prequalified by WHO</a:t>
            </a:r>
            <a:endParaRPr lang="en-PH" sz="2400" b="1">
              <a:solidFill>
                <a:srgbClr val="F3E6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9B84A5E-26EC-4B10-A4A9-4747E11EBB4E}"/>
              </a:ext>
            </a:extLst>
          </p:cNvPr>
          <p:cNvSpPr txBox="1"/>
          <p:nvPr/>
        </p:nvSpPr>
        <p:spPr>
          <a:xfrm>
            <a:off x="3891281" y="3401860"/>
            <a:ext cx="8026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PH" sz="2400" b="1"/>
              <a:t>OR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ABCFBA7-8294-4446-9378-08CF66D2097C}"/>
              </a:ext>
            </a:extLst>
          </p:cNvPr>
          <p:cNvSpPr txBox="1"/>
          <p:nvPr/>
        </p:nvSpPr>
        <p:spPr>
          <a:xfrm>
            <a:off x="498798" y="5413015"/>
            <a:ext cx="10068560" cy="92333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>
                <a:cs typeface="Arial" panose="020B0604020202020204" pitchFamily="34" charset="0"/>
              </a:rPr>
              <a:t>Vaccines procured under the COVAX Facility must be prequalified by the World Health Organization (WHO) or at least have marketing authorization from a </a:t>
            </a:r>
            <a:r>
              <a:rPr lang="en-US" sz="1800">
                <a:cs typeface="Arial" panose="020B0604020202020204" pitchFamily="34" charset="0"/>
              </a:rPr>
              <a:t>Stringent Regulatory Authority (</a:t>
            </a:r>
            <a:r>
              <a:rPr lang="en-US">
                <a:cs typeface="Arial" panose="020B0604020202020204" pitchFamily="34" charset="0"/>
              </a:rPr>
              <a:t>SRA). If acceptable to the receiving country, emergency use listing by the WHO may be acceptable on an exceptional basis.</a:t>
            </a:r>
            <a:endParaRPr lang="en-PH"/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7A36A4FD-8CE6-4820-A8B1-A232D884F3A1}"/>
              </a:ext>
            </a:extLst>
          </p:cNvPr>
          <p:cNvSpPr/>
          <p:nvPr/>
        </p:nvSpPr>
        <p:spPr>
          <a:xfrm>
            <a:off x="8229602" y="2220750"/>
            <a:ext cx="3383281" cy="2885440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t" anchorCtr="0"/>
          <a:lstStyle/>
          <a:p>
            <a:r>
              <a:rPr lang="en-PH" sz="2400" b="1">
                <a:solidFill>
                  <a:srgbClr val="F3E600"/>
                </a:solidFill>
                <a:cs typeface="Arial" panose="020B0604020202020204" pitchFamily="34" charset="0"/>
              </a:rPr>
              <a:t>Authorized by an  SRA </a:t>
            </a:r>
            <a:r>
              <a:rPr lang="en-PH" sz="2400">
                <a:cs typeface="Arial" panose="020B0604020202020204" pitchFamily="34" charset="0"/>
              </a:rPr>
              <a:t>for manufacture in SRA country or SRA has authorized its manufacture in a non-SRA country. 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4447DEA-C7FC-4B4E-908A-C48C9CF08B61}"/>
              </a:ext>
            </a:extLst>
          </p:cNvPr>
          <p:cNvSpPr txBox="1"/>
          <p:nvPr/>
        </p:nvSpPr>
        <p:spPr>
          <a:xfrm>
            <a:off x="7335521" y="3401860"/>
            <a:ext cx="8026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PH" sz="2400" b="1"/>
              <a:t>OR</a:t>
            </a:r>
          </a:p>
        </p:txBody>
      </p:sp>
      <p:sp>
        <p:nvSpPr>
          <p:cNvPr id="8" name="Isosceles Triangle 7">
            <a:extLst>
              <a:ext uri="{FF2B5EF4-FFF2-40B4-BE49-F238E27FC236}">
                <a16:creationId xmlns:a16="http://schemas.microsoft.com/office/drawing/2014/main" id="{45CBAB2A-55DD-41EC-95D2-38F02E0C33F9}"/>
              </a:ext>
            </a:extLst>
          </p:cNvPr>
          <p:cNvSpPr/>
          <p:nvPr/>
        </p:nvSpPr>
        <p:spPr>
          <a:xfrm rot="10800000">
            <a:off x="888509" y="5047892"/>
            <a:ext cx="792480" cy="365122"/>
          </a:xfrm>
          <a:prstGeom prst="triangle">
            <a:avLst/>
          </a:prstGeom>
          <a:solidFill>
            <a:schemeClr val="bg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DFE0823-471D-4036-8A32-752C0B3919D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787"/>
          <a:stretch/>
        </p:blipFill>
        <p:spPr>
          <a:xfrm>
            <a:off x="6360160" y="4151233"/>
            <a:ext cx="703612" cy="701101"/>
          </a:xfrm>
          <a:prstGeom prst="rect">
            <a:avLst/>
          </a:prstGeom>
        </p:spPr>
      </p:pic>
      <p:pic>
        <p:nvPicPr>
          <p:cNvPr id="12" name="Picture 11" descr="Logo&#10;&#10;Description automatically generated">
            <a:extLst>
              <a:ext uri="{FF2B5EF4-FFF2-40B4-BE49-F238E27FC236}">
                <a16:creationId xmlns:a16="http://schemas.microsoft.com/office/drawing/2014/main" id="{7F2F9DCE-1663-49E8-B8E9-834A4A797D9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925"/>
          <a:stretch/>
        </p:blipFill>
        <p:spPr>
          <a:xfrm>
            <a:off x="2814317" y="4151233"/>
            <a:ext cx="822963" cy="738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5433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0" grpId="0" animBg="1"/>
      <p:bldP spid="5" grpId="0"/>
      <p:bldP spid="6" grpId="0" animBg="1"/>
      <p:bldP spid="22" grpId="0" animBg="1"/>
      <p:bldP spid="25" grpId="0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DB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263F9-6D52-4243-8D82-0FA1A6E52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4509" y="2092037"/>
            <a:ext cx="10002982" cy="2992582"/>
          </a:xfrm>
        </p:spPr>
        <p:txBody>
          <a:bodyPr>
            <a:normAutofit/>
          </a:bodyPr>
          <a:lstStyle/>
          <a:p>
            <a:r>
              <a:rPr lang="en-US" sz="6600">
                <a:solidFill>
                  <a:schemeClr val="bg1"/>
                </a:solidFill>
                <a:latin typeface="+mn-lt"/>
              </a:rPr>
              <a:t>How do individual countries use APVAX?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5D0F90-ABCD-4C62-93E3-C9740F973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1472-F567-4224-9952-F1CFC4E89C9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7998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id="{290E25C4-5F96-4A75-8717-3A006E90220E}"/>
              </a:ext>
            </a:extLst>
          </p:cNvPr>
          <p:cNvSpPr/>
          <p:nvPr/>
        </p:nvSpPr>
        <p:spPr>
          <a:xfrm>
            <a:off x="0" y="1"/>
            <a:ext cx="12192000" cy="1855625"/>
          </a:xfrm>
          <a:prstGeom prst="rect">
            <a:avLst/>
          </a:prstGeom>
          <a:solidFill>
            <a:srgbClr val="007D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6FD355-D71D-495F-8150-2937763E2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365125"/>
            <a:ext cx="11456358" cy="1423035"/>
          </a:xfrm>
        </p:spPr>
        <p:txBody>
          <a:bodyPr anchor="ctr" anchorCtr="0">
            <a:normAutofit/>
          </a:bodyPr>
          <a:lstStyle/>
          <a:p>
            <a:r>
              <a:rPr lang="en-US">
                <a:solidFill>
                  <a:schemeClr val="bg1"/>
                </a:solidFill>
                <a:latin typeface="+mn-lt"/>
                <a:cs typeface="Calibri"/>
              </a:rPr>
              <a:t>RAPID RESPONSE COMPONENT</a:t>
            </a:r>
            <a:endParaRPr lang="en-US" sz="31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53C8B4-E344-4F3E-A340-DAB8409E8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95758" y="6153785"/>
            <a:ext cx="2743200" cy="365125"/>
          </a:xfrm>
        </p:spPr>
        <p:txBody>
          <a:bodyPr/>
          <a:lstStyle/>
          <a:p>
            <a:fld id="{23241472-F567-4224-9952-F1CFC4E89C90}" type="slidenum">
              <a:rPr lang="en-US" smtClean="0"/>
              <a:t>6</a:t>
            </a:fld>
            <a:endParaRPr lang="en-US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34A56C-CCA6-454D-A286-9A390694A2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2120" y="2247576"/>
            <a:ext cx="9443720" cy="4351338"/>
          </a:xfrm>
        </p:spPr>
        <p:txBody>
          <a:bodyPr/>
          <a:lstStyle/>
          <a:p>
            <a:pPr marL="457200" lvl="1" indent="0">
              <a:buNone/>
            </a:pPr>
            <a:r>
              <a:rPr lang="en-US" sz="2800" b="1">
                <a:cs typeface="Arial" panose="020B0604020202020204" pitchFamily="34" charset="0"/>
              </a:rPr>
              <a:t>Timely and focused financing </a:t>
            </a:r>
            <a:br>
              <a:rPr lang="en-US" sz="2800">
                <a:cs typeface="Arial" panose="020B0604020202020204" pitchFamily="34" charset="0"/>
              </a:rPr>
            </a:br>
            <a:r>
              <a:rPr lang="en-US" sz="1800">
                <a:cs typeface="Arial" panose="020B0604020202020204" pitchFamily="34" charset="0"/>
              </a:rPr>
              <a:t>for vaccine access in the areas of vaccine procurement and logistics costs</a:t>
            </a:r>
          </a:p>
          <a:p>
            <a:pPr marL="457200" lvl="1" indent="0">
              <a:spcAft>
                <a:spcPts val="1000"/>
              </a:spcAft>
              <a:buNone/>
            </a:pPr>
            <a:r>
              <a:rPr lang="en-US" sz="2800">
                <a:cs typeface="Arial" panose="020B0604020202020204" pitchFamily="34" charset="0"/>
              </a:rPr>
              <a:t> </a:t>
            </a:r>
          </a:p>
          <a:p>
            <a:pPr marL="457200" lvl="1" indent="0">
              <a:buNone/>
            </a:pPr>
            <a:r>
              <a:rPr lang="en-US" sz="2800" b="1">
                <a:cs typeface="Arial" panose="020B0604020202020204" pitchFamily="34" charset="0"/>
              </a:rPr>
              <a:t>Diagnostic and analytical work </a:t>
            </a:r>
            <a:br>
              <a:rPr lang="en-US" sz="2800">
                <a:cs typeface="Arial" panose="020B0604020202020204" pitchFamily="34" charset="0"/>
              </a:rPr>
            </a:br>
            <a:r>
              <a:rPr lang="en-US" sz="1800">
                <a:cs typeface="Arial" panose="020B0604020202020204" pitchFamily="34" charset="0"/>
              </a:rPr>
              <a:t>to prepare for vaccinations, payments to COVAX, procurement of vaccines, and logistics related to bringing vaccines from place of purchase to the DMC</a:t>
            </a:r>
          </a:p>
          <a:p>
            <a:pPr marL="457200" lvl="1" indent="0">
              <a:spcAft>
                <a:spcPts val="1000"/>
              </a:spcAft>
              <a:buNone/>
            </a:pPr>
            <a:endParaRPr lang="en-US" sz="2800">
              <a:cs typeface="Arial" panose="020B0604020202020204" pitchFamily="34" charset="0"/>
            </a:endParaRPr>
          </a:p>
          <a:p>
            <a:pPr marL="457200" lvl="1" indent="0">
              <a:buNone/>
            </a:pPr>
            <a:r>
              <a:rPr lang="en-US" sz="2800" b="1">
                <a:cs typeface="Arial" panose="020B0604020202020204" pitchFamily="34" charset="0"/>
              </a:rPr>
              <a:t>Advance financing</a:t>
            </a:r>
            <a:br>
              <a:rPr lang="en-US" sz="2800">
                <a:cs typeface="Arial" panose="020B0604020202020204" pitchFamily="34" charset="0"/>
              </a:rPr>
            </a:br>
            <a:r>
              <a:rPr lang="en-US" sz="1800">
                <a:cs typeface="Arial" panose="020B0604020202020204" pitchFamily="34" charset="0"/>
              </a:rPr>
              <a:t>for quick disbursing support, streamlined project documentation and balanced due diligence</a:t>
            </a:r>
          </a:p>
        </p:txBody>
      </p:sp>
      <p:pic>
        <p:nvPicPr>
          <p:cNvPr id="9" name="Graphic 8" descr="Target with solid fill">
            <a:extLst>
              <a:ext uri="{FF2B5EF4-FFF2-40B4-BE49-F238E27FC236}">
                <a16:creationId xmlns:a16="http://schemas.microsoft.com/office/drawing/2014/main" id="{7579AFB6-4D63-4003-9EA5-B8C0CD1908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88720" y="2153284"/>
            <a:ext cx="914400" cy="914400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985E857D-006B-42F7-A36D-0D9F473D57A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188720" y="3508845"/>
            <a:ext cx="914400" cy="914400"/>
          </a:xfrm>
          <a:prstGeom prst="rect">
            <a:avLst/>
          </a:pr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97D85F2A-1828-4F0C-9FE4-3AB17BEEB72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1265392" y="5040452"/>
            <a:ext cx="761056" cy="761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76367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id="{290E25C4-5F96-4A75-8717-3A006E90220E}"/>
              </a:ext>
            </a:extLst>
          </p:cNvPr>
          <p:cNvSpPr/>
          <p:nvPr/>
        </p:nvSpPr>
        <p:spPr>
          <a:xfrm>
            <a:off x="0" y="1"/>
            <a:ext cx="12192000" cy="1855625"/>
          </a:xfrm>
          <a:prstGeom prst="rect">
            <a:avLst/>
          </a:prstGeom>
          <a:solidFill>
            <a:srgbClr val="007D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6FD355-D71D-495F-8150-2937763E2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365125"/>
            <a:ext cx="11456358" cy="1423035"/>
          </a:xfrm>
        </p:spPr>
        <p:txBody>
          <a:bodyPr anchor="t" anchorCtr="0">
            <a:normAutofit/>
          </a:bodyPr>
          <a:lstStyle/>
          <a:p>
            <a:r>
              <a:rPr lang="en-US">
                <a:solidFill>
                  <a:schemeClr val="bg1"/>
                </a:solidFill>
                <a:latin typeface="+mn-lt"/>
                <a:cs typeface="Calibri"/>
              </a:rPr>
              <a:t>PROJECT INVESTMENT COMPONENT</a:t>
            </a:r>
            <a:br>
              <a:rPr lang="en-US">
                <a:solidFill>
                  <a:schemeClr val="bg1"/>
                </a:solidFill>
                <a:latin typeface="+mn-lt"/>
                <a:cs typeface="Calibri"/>
              </a:rPr>
            </a:br>
            <a:r>
              <a:rPr lang="en-PH" sz="3100">
                <a:solidFill>
                  <a:schemeClr val="bg1"/>
                </a:solidFill>
                <a:latin typeface="+mn-lt"/>
              </a:rPr>
              <a:t>Flexible financing for wider range of vaccine access needs </a:t>
            </a:r>
            <a:endParaRPr lang="en-US" sz="31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53C8B4-E344-4F3E-A340-DAB8409E8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95758" y="6153785"/>
            <a:ext cx="2743200" cy="365125"/>
          </a:xfrm>
        </p:spPr>
        <p:txBody>
          <a:bodyPr/>
          <a:lstStyle/>
          <a:p>
            <a:fld id="{23241472-F567-4224-9952-F1CFC4E89C90}" type="slidenum">
              <a:rPr lang="en-US" smtClean="0"/>
              <a:t>7</a:t>
            </a:fld>
            <a:endParaRPr lang="en-US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34A56C-CCA6-454D-A286-9A390694A2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2120" y="2247576"/>
            <a:ext cx="7056120" cy="4351338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PH" sz="2800" b="1">
                <a:cs typeface="Arial" panose="020B0604020202020204" pitchFamily="34" charset="0"/>
              </a:rPr>
              <a:t>Systems </a:t>
            </a:r>
            <a:br>
              <a:rPr lang="en-PH" sz="2800" b="1">
                <a:cs typeface="Arial" panose="020B0604020202020204" pitchFamily="34" charset="0"/>
              </a:rPr>
            </a:br>
            <a:r>
              <a:rPr lang="en-PH" sz="1800">
                <a:cs typeface="Arial" panose="020B0604020202020204" pitchFamily="34" charset="0"/>
              </a:rPr>
              <a:t>for distribution, delivery, and administration of vaccines</a:t>
            </a:r>
            <a:br>
              <a:rPr lang="en-PH" sz="1800">
                <a:cs typeface="Arial" panose="020B0604020202020204" pitchFamily="34" charset="0"/>
              </a:rPr>
            </a:br>
            <a:endParaRPr lang="en-PH" sz="1800">
              <a:cs typeface="Arial" panose="020B0604020202020204" pitchFamily="34" charset="0"/>
            </a:endParaRPr>
          </a:p>
          <a:p>
            <a:pPr marL="457200" lvl="1" indent="0">
              <a:buNone/>
            </a:pPr>
            <a:r>
              <a:rPr lang="en-PH" sz="2800" b="1">
                <a:cs typeface="Arial" panose="020B0604020202020204" pitchFamily="34" charset="0"/>
              </a:rPr>
              <a:t>Physical infrastructure </a:t>
            </a:r>
            <a:br>
              <a:rPr lang="en-PH" sz="2800" b="1">
                <a:cs typeface="Arial" panose="020B0604020202020204" pitchFamily="34" charset="0"/>
              </a:rPr>
            </a:br>
            <a:r>
              <a:rPr lang="en-PH" sz="1800">
                <a:cs typeface="Arial" panose="020B0604020202020204" pitchFamily="34" charset="0"/>
              </a:rPr>
              <a:t>for vaccine delivery and distribution (cold-chain storage and transportation, vehicles, processing facilities)</a:t>
            </a:r>
          </a:p>
          <a:p>
            <a:pPr marL="457200" lvl="1" indent="0">
              <a:buNone/>
            </a:pPr>
            <a:endParaRPr lang="en-PH" sz="1800">
              <a:cs typeface="Arial" panose="020B0604020202020204" pitchFamily="34" charset="0"/>
            </a:endParaRPr>
          </a:p>
          <a:p>
            <a:pPr marL="457200" lvl="1" indent="0">
              <a:buNone/>
            </a:pPr>
            <a:r>
              <a:rPr lang="en-PH" sz="2800" b="1">
                <a:cs typeface="Arial" panose="020B0604020202020204" pitchFamily="34" charset="0"/>
              </a:rPr>
              <a:t>Vaccine manufacturing capacity</a:t>
            </a:r>
            <a:br>
              <a:rPr lang="en-PH" sz="2800" b="1">
                <a:cs typeface="Arial" panose="020B0604020202020204" pitchFamily="34" charset="0"/>
              </a:rPr>
            </a:br>
            <a:r>
              <a:rPr lang="en-PH" sz="1800">
                <a:cs typeface="Arial" panose="020B0604020202020204" pitchFamily="34" charset="0"/>
              </a:rPr>
              <a:t>(expansion or establishment)</a:t>
            </a:r>
            <a:br>
              <a:rPr lang="en-PH" sz="1800">
                <a:cs typeface="Arial" panose="020B0604020202020204" pitchFamily="34" charset="0"/>
              </a:rPr>
            </a:br>
            <a:endParaRPr lang="en-PH" sz="2800" b="1">
              <a:cs typeface="Arial" panose="020B0604020202020204" pitchFamily="34" charset="0"/>
            </a:endParaRPr>
          </a:p>
          <a:p>
            <a:pPr marL="457200" lvl="1" indent="0">
              <a:buNone/>
            </a:pPr>
            <a:r>
              <a:rPr lang="en-PH" sz="2800" b="1">
                <a:cs typeface="Arial" panose="020B0604020202020204" pitchFamily="34" charset="0"/>
              </a:rPr>
              <a:t>Training and capacity support </a:t>
            </a:r>
            <a:br>
              <a:rPr lang="en-PH" sz="2800" b="1">
                <a:cs typeface="Arial" panose="020B0604020202020204" pitchFamily="34" charset="0"/>
              </a:rPr>
            </a:br>
            <a:r>
              <a:rPr lang="en-PH" sz="1800">
                <a:cs typeface="Arial" panose="020B0604020202020204" pitchFamily="34" charset="0"/>
              </a:rPr>
              <a:t>for health workers, public communications and outreach, surveillance systems to monitor and track implementation progress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0B0763E6-C4CA-4F55-B904-7E7B4E1647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04602" y="2153284"/>
            <a:ext cx="769620" cy="769620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01470BD3-D018-4D56-BB62-A1DFE798AA5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304602" y="3165477"/>
            <a:ext cx="769620" cy="769620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E1E2B464-79C3-4CCE-9919-892A6078B37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1400164" y="4519044"/>
            <a:ext cx="591517" cy="591517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518B669D-28E1-48C1-9305-5EE40602DAE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1304602" y="5614034"/>
            <a:ext cx="769620" cy="76962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176F8DEE-D3C3-49CD-8C26-FEE0F40B9A13}"/>
              </a:ext>
            </a:extLst>
          </p:cNvPr>
          <p:cNvSpPr txBox="1"/>
          <p:nvPr/>
        </p:nvSpPr>
        <p:spPr>
          <a:xfrm>
            <a:off x="8812218" y="2220750"/>
            <a:ext cx="3059118" cy="2666024"/>
          </a:xfrm>
          <a:prstGeom prst="rect">
            <a:avLst/>
          </a:prstGeom>
          <a:solidFill>
            <a:srgbClr val="6DCFF6"/>
          </a:solidFill>
        </p:spPr>
        <p:txBody>
          <a:bodyPr wrap="square" lIns="360000" tIns="360000" rIns="360000" bIns="360000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US">
                <a:cs typeface="Arial" panose="020B0604020202020204" pitchFamily="34" charset="0"/>
              </a:rPr>
              <a:t>The project investment component can also support vaccine procurement, where additional ADB support and oversight is deemed beneficial.</a:t>
            </a:r>
          </a:p>
        </p:txBody>
      </p:sp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49E663B8-0649-4A7A-B3BB-08EF1F3C4A3B}"/>
              </a:ext>
            </a:extLst>
          </p:cNvPr>
          <p:cNvSpPr/>
          <p:nvPr/>
        </p:nvSpPr>
        <p:spPr>
          <a:xfrm rot="10800000">
            <a:off x="8981440" y="1869040"/>
            <a:ext cx="792480" cy="365122"/>
          </a:xfrm>
          <a:prstGeom prst="triangle">
            <a:avLst/>
          </a:prstGeom>
          <a:solidFill>
            <a:srgbClr val="6DCFF6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800882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id="{290E25C4-5F96-4A75-8717-3A006E90220E}"/>
              </a:ext>
            </a:extLst>
          </p:cNvPr>
          <p:cNvSpPr/>
          <p:nvPr/>
        </p:nvSpPr>
        <p:spPr>
          <a:xfrm>
            <a:off x="0" y="1"/>
            <a:ext cx="12192000" cy="1855625"/>
          </a:xfrm>
          <a:prstGeom prst="rect">
            <a:avLst/>
          </a:prstGeom>
          <a:solidFill>
            <a:srgbClr val="007D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6FD355-D71D-495F-8150-2937763E2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365125"/>
            <a:ext cx="11456358" cy="1423035"/>
          </a:xfrm>
        </p:spPr>
        <p:txBody>
          <a:bodyPr anchor="t" anchorCtr="0">
            <a:normAutofit fontScale="90000"/>
          </a:bodyPr>
          <a:lstStyle/>
          <a:p>
            <a:r>
              <a:rPr lang="en-US">
                <a:solidFill>
                  <a:schemeClr val="bg1"/>
                </a:solidFill>
                <a:latin typeface="+mn-lt"/>
                <a:cs typeface="Calibri"/>
              </a:rPr>
              <a:t>PARTNERSHIP AND GOVERNMENT COMMITMENT</a:t>
            </a:r>
            <a:br>
              <a:rPr lang="en-US">
                <a:solidFill>
                  <a:schemeClr val="bg1"/>
                </a:solidFill>
                <a:latin typeface="+mn-lt"/>
                <a:cs typeface="Calibri"/>
              </a:rPr>
            </a:br>
            <a:r>
              <a:rPr lang="en-PH" sz="2700">
                <a:solidFill>
                  <a:schemeClr val="bg1"/>
                </a:solidFill>
                <a:latin typeface="+mn-lt"/>
              </a:rPr>
              <a:t>A governor’s letter should be attached to a DMC’s APVAX proposal, containing:</a:t>
            </a:r>
            <a:endParaRPr lang="en-US" sz="27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53C8B4-E344-4F3E-A340-DAB8409E8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95758" y="6153785"/>
            <a:ext cx="2743200" cy="365125"/>
          </a:xfrm>
        </p:spPr>
        <p:txBody>
          <a:bodyPr/>
          <a:lstStyle/>
          <a:p>
            <a:fld id="{23241472-F567-4224-9952-F1CFC4E89C90}" type="slidenum">
              <a:rPr lang="en-US" smtClean="0"/>
              <a:t>8</a:t>
            </a:fld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95713ED-2DE1-4F9B-B21C-AD00E09227E9}"/>
              </a:ext>
            </a:extLst>
          </p:cNvPr>
          <p:cNvSpPr/>
          <p:nvPr/>
        </p:nvSpPr>
        <p:spPr>
          <a:xfrm>
            <a:off x="670439" y="2220750"/>
            <a:ext cx="3037840" cy="2618828"/>
          </a:xfrm>
          <a:prstGeom prst="roundRect">
            <a:avLst/>
          </a:prstGeom>
          <a:solidFill>
            <a:srgbClr val="FCB515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PH" sz="2200">
                <a:solidFill>
                  <a:schemeClr val="tx1"/>
                </a:solidFill>
                <a:cs typeface="Arial" panose="020B0604020202020204" pitchFamily="34" charset="0"/>
              </a:rPr>
              <a:t>Government’s  commitment to implement its </a:t>
            </a:r>
            <a:br>
              <a:rPr lang="en-PH" sz="2200">
                <a:solidFill>
                  <a:schemeClr val="tx1"/>
                </a:solidFill>
                <a:cs typeface="Arial" panose="020B0604020202020204" pitchFamily="34" charset="0"/>
              </a:rPr>
            </a:br>
            <a:r>
              <a:rPr lang="en-PH" sz="2200">
                <a:solidFill>
                  <a:schemeClr val="tx1"/>
                </a:solidFill>
                <a:cs typeface="Arial" panose="020B0604020202020204" pitchFamily="34" charset="0"/>
              </a:rPr>
              <a:t>COVID-19 </a:t>
            </a:r>
            <a:r>
              <a:rPr lang="en-PH" sz="2200" b="1">
                <a:solidFill>
                  <a:schemeClr val="tx1"/>
                </a:solidFill>
                <a:cs typeface="Arial" panose="020B0604020202020204" pitchFamily="34" charset="0"/>
              </a:rPr>
              <a:t>vaccination allocation plan</a:t>
            </a:r>
            <a:endParaRPr lang="en-PH" sz="2200" b="1">
              <a:solidFill>
                <a:schemeClr val="tx1"/>
              </a:solidFill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D8CF7069-F15F-49D0-91F6-E1A7872FAEBF}"/>
              </a:ext>
            </a:extLst>
          </p:cNvPr>
          <p:cNvSpPr/>
          <p:nvPr/>
        </p:nvSpPr>
        <p:spPr>
          <a:xfrm>
            <a:off x="3394170" y="3872964"/>
            <a:ext cx="3037840" cy="2618828"/>
          </a:xfrm>
          <a:prstGeom prst="roundRect">
            <a:avLst/>
          </a:prstGeom>
          <a:solidFill>
            <a:srgbClr val="FCB515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PH" sz="2200" b="1">
                <a:solidFill>
                  <a:schemeClr val="tx1"/>
                </a:solidFill>
                <a:cs typeface="Arial" panose="020B0604020202020204" pitchFamily="34" charset="0"/>
              </a:rPr>
              <a:t>Financing needs</a:t>
            </a:r>
            <a:endParaRPr lang="en-PH" sz="2200" b="1">
              <a:solidFill>
                <a:schemeClr val="tx1"/>
              </a:solidFill>
            </a:endParaRP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A6F50D00-8473-4435-A4D6-9467838CEFFF}"/>
              </a:ext>
            </a:extLst>
          </p:cNvPr>
          <p:cNvSpPr/>
          <p:nvPr/>
        </p:nvSpPr>
        <p:spPr>
          <a:xfrm>
            <a:off x="5856114" y="2220750"/>
            <a:ext cx="3037840" cy="2618828"/>
          </a:xfrm>
          <a:prstGeom prst="roundRect">
            <a:avLst/>
          </a:prstGeom>
          <a:solidFill>
            <a:srgbClr val="FCB515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PH" sz="2200">
                <a:solidFill>
                  <a:schemeClr val="tx1"/>
                </a:solidFill>
                <a:cs typeface="Arial" panose="020B0604020202020204" pitchFamily="34" charset="0"/>
              </a:rPr>
              <a:t>Arrangements and planning  to manage incremental</a:t>
            </a:r>
            <a:r>
              <a:rPr lang="en-PH" sz="2200" b="1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br>
              <a:rPr lang="en-PH" sz="2200" b="1">
                <a:solidFill>
                  <a:schemeClr val="tx1"/>
                </a:solidFill>
                <a:cs typeface="Arial" panose="020B0604020202020204" pitchFamily="34" charset="0"/>
              </a:rPr>
            </a:br>
            <a:r>
              <a:rPr lang="en-PH" sz="2200" b="1">
                <a:solidFill>
                  <a:schemeClr val="tx1"/>
                </a:solidFill>
                <a:cs typeface="Arial" panose="020B0604020202020204" pitchFamily="34" charset="0"/>
              </a:rPr>
              <a:t>medical waste and </a:t>
            </a:r>
            <a:br>
              <a:rPr lang="en-PH" sz="2200" b="1">
                <a:solidFill>
                  <a:schemeClr val="tx1"/>
                </a:solidFill>
                <a:cs typeface="Arial" panose="020B0604020202020204" pitchFamily="34" charset="0"/>
              </a:rPr>
            </a:br>
            <a:r>
              <a:rPr lang="en-PH" sz="2200" b="1">
                <a:solidFill>
                  <a:schemeClr val="tx1"/>
                </a:solidFill>
                <a:cs typeface="Arial" panose="020B0604020202020204" pitchFamily="34" charset="0"/>
              </a:rPr>
              <a:t>procurement</a:t>
            </a:r>
            <a:endParaRPr lang="en-PH" sz="2200" b="1">
              <a:solidFill>
                <a:schemeClr val="tx1"/>
              </a:solidFill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5C8D746D-CA97-4AE1-B711-87A070C90DD7}"/>
              </a:ext>
            </a:extLst>
          </p:cNvPr>
          <p:cNvSpPr/>
          <p:nvPr/>
        </p:nvSpPr>
        <p:spPr>
          <a:xfrm>
            <a:off x="8442960" y="3872964"/>
            <a:ext cx="3037840" cy="2618828"/>
          </a:xfrm>
          <a:prstGeom prst="roundRect">
            <a:avLst/>
          </a:prstGeom>
          <a:solidFill>
            <a:srgbClr val="FCB515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PH" sz="2200">
                <a:solidFill>
                  <a:schemeClr val="tx1"/>
                </a:solidFill>
                <a:cs typeface="Arial" panose="020B0604020202020204" pitchFamily="34" charset="0"/>
              </a:rPr>
              <a:t>DMC’s commitment to following the </a:t>
            </a:r>
            <a:r>
              <a:rPr lang="en-PH" sz="2200" b="1">
                <a:solidFill>
                  <a:schemeClr val="tx1"/>
                </a:solidFill>
                <a:cs typeface="Arial" panose="020B0604020202020204" pitchFamily="34" charset="0"/>
              </a:rPr>
              <a:t>APVAX eligibility criteria </a:t>
            </a:r>
            <a:r>
              <a:rPr lang="en-PH" sz="2200">
                <a:solidFill>
                  <a:schemeClr val="tx1"/>
                </a:solidFill>
                <a:cs typeface="Arial" panose="020B0604020202020204" pitchFamily="34" charset="0"/>
              </a:rPr>
              <a:t>and indicating selected vaccines or vaccine candidates</a:t>
            </a:r>
            <a:endParaRPr lang="en-PH" sz="22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6426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8" grpId="0" animBg="1"/>
      <p:bldP spid="20" grpId="0" animBg="1"/>
      <p:bldP spid="2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id="{290E25C4-5F96-4A75-8717-3A006E90220E}"/>
              </a:ext>
            </a:extLst>
          </p:cNvPr>
          <p:cNvSpPr/>
          <p:nvPr/>
        </p:nvSpPr>
        <p:spPr>
          <a:xfrm>
            <a:off x="0" y="1"/>
            <a:ext cx="12192000" cy="1855625"/>
          </a:xfrm>
          <a:prstGeom prst="rect">
            <a:avLst/>
          </a:prstGeom>
          <a:solidFill>
            <a:srgbClr val="FCB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6FD355-D71D-495F-8150-2937763E2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365125"/>
            <a:ext cx="10673080" cy="1423035"/>
          </a:xfrm>
        </p:spPr>
        <p:txBody>
          <a:bodyPr anchor="t" anchorCtr="0">
            <a:normAutofit/>
          </a:bodyPr>
          <a:lstStyle/>
          <a:p>
            <a:r>
              <a:rPr lang="en-US" dirty="0">
                <a:solidFill>
                  <a:schemeClr val="dk1"/>
                </a:solidFill>
                <a:latin typeface="+mn-lt"/>
                <a:cs typeface="Calibri"/>
              </a:rPr>
              <a:t>ADDITIONAL FINANCIAL RESOURCES</a:t>
            </a:r>
            <a:br>
              <a:rPr lang="en-US" dirty="0">
                <a:solidFill>
                  <a:schemeClr val="dk1"/>
                </a:solidFill>
                <a:latin typeface="+mn-lt"/>
                <a:cs typeface="Calibri"/>
              </a:rPr>
            </a:br>
            <a:r>
              <a:rPr lang="en-PH" sz="2200" dirty="0">
                <a:latin typeface="+mn-lt"/>
              </a:rPr>
              <a:t>To ensure DMC’s can invest in vaccines without disrupting planned investment pipelines, APVAX provides additional resources for each DMC above their regular country allocation. </a:t>
            </a:r>
            <a:endParaRPr lang="en-US" sz="2200" dirty="0">
              <a:latin typeface="+mn-l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53C8B4-E344-4F3E-A340-DAB8409E8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95758" y="6153785"/>
            <a:ext cx="2743200" cy="365125"/>
          </a:xfrm>
        </p:spPr>
        <p:txBody>
          <a:bodyPr/>
          <a:lstStyle/>
          <a:p>
            <a:fld id="{23241472-F567-4224-9952-F1CFC4E89C90}" type="slidenum">
              <a:rPr lang="en-US" smtClean="0"/>
              <a:t>9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ADA078E-6FF1-49A3-9586-35260C72D770}"/>
              </a:ext>
            </a:extLst>
          </p:cNvPr>
          <p:cNvSpPr txBox="1"/>
          <p:nvPr/>
        </p:nvSpPr>
        <p:spPr>
          <a:xfrm>
            <a:off x="693419" y="2468880"/>
            <a:ext cx="261873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$6.8 billion in additional regular OCR </a:t>
            </a:r>
            <a:br>
              <a:rPr lang="en-US" sz="2000" dirty="0"/>
            </a:br>
            <a:br>
              <a:rPr lang="en-US" sz="2000" dirty="0"/>
            </a:br>
            <a:r>
              <a:rPr lang="en-US" sz="2000" dirty="0"/>
              <a:t>$1.9 billion in concessional OCR </a:t>
            </a:r>
            <a:br>
              <a:rPr lang="en-US" sz="2000" dirty="0"/>
            </a:br>
            <a:br>
              <a:rPr lang="en-US" sz="2000" dirty="0"/>
            </a:br>
            <a:r>
              <a:rPr lang="en-US" sz="2000" dirty="0"/>
              <a:t>Additional grants are also being made available from ADB’s Disaster Response Facility.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1C58322-F943-459A-8B7F-58F190C03FD4}"/>
              </a:ext>
            </a:extLst>
          </p:cNvPr>
          <p:cNvSpPr txBox="1"/>
          <p:nvPr/>
        </p:nvSpPr>
        <p:spPr>
          <a:xfrm>
            <a:off x="3665219" y="2468880"/>
            <a:ext cx="511555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Individual country ceilings:</a:t>
            </a:r>
          </a:p>
          <a:p>
            <a:endParaRPr lang="en-US" sz="2000"/>
          </a:p>
          <a:p>
            <a:r>
              <a:rPr lang="en-US" sz="2000"/>
              <a:t>Based on the estimated cost of vaccinating 70% of population (herd immunity) </a:t>
            </a:r>
          </a:p>
          <a:p>
            <a:endParaRPr lang="en-US" sz="2000"/>
          </a:p>
          <a:p>
            <a:r>
              <a:rPr lang="en-US" sz="2000"/>
              <a:t>ADB adopts a 30% burden share for concessional assistance countries </a:t>
            </a:r>
            <a:br>
              <a:rPr lang="en-US" sz="2000"/>
            </a:br>
            <a:br>
              <a:rPr lang="en-US" sz="2000"/>
            </a:br>
            <a:r>
              <a:rPr lang="en-US" sz="2000"/>
              <a:t>and 20% for regular OCR-only countries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925BC66-65AA-4899-8DDD-926D838677AC}"/>
              </a:ext>
            </a:extLst>
          </p:cNvPr>
          <p:cNvSpPr txBox="1"/>
          <p:nvPr/>
        </p:nvSpPr>
        <p:spPr>
          <a:xfrm>
            <a:off x="9195758" y="2468880"/>
            <a:ext cx="22555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Additional resources available for commitment for 3 years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C7F78A3-9E34-461E-B278-79F5AE9BA8E2}"/>
              </a:ext>
            </a:extLst>
          </p:cNvPr>
          <p:cNvCxnSpPr/>
          <p:nvPr/>
        </p:nvCxnSpPr>
        <p:spPr>
          <a:xfrm>
            <a:off x="3454400" y="2509520"/>
            <a:ext cx="0" cy="37795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42BABD4-414F-4885-B280-CC4AF03AF1CE}"/>
              </a:ext>
            </a:extLst>
          </p:cNvPr>
          <p:cNvCxnSpPr/>
          <p:nvPr/>
        </p:nvCxnSpPr>
        <p:spPr>
          <a:xfrm>
            <a:off x="8971280" y="2477472"/>
            <a:ext cx="0" cy="37795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9551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5" grpId="0"/>
      <p:bldP spid="1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Update_x0020_ADB_x0020_Project_x0020_Document_x0020_Type xmlns="503a8e5b-f025-4d7b-b30b-6bbfaca6c044">
      <Url xsi:nil="true"/>
      <Description xsi:nil="true"/>
    </Update_x0020_ADB_x0020_Project_x0020_Document_x0020_Type>
    <Update_x0020_ADB_x0020_Document_x0020_Type xmlns="503a8e5b-f025-4d7b-b30b-6bbfaca6c044">
      <Url xsi:nil="true"/>
      <Description xsi:nil="true"/>
    </Update_x0020_ADB_x0020_Document_x0020_Type>
    <j78542b1fffc4a1c84659474212e3133 xmlns="c1fdd505-2570-46c2-bd04-3e0f2d874cf5">
      <Terms xmlns="http://schemas.microsoft.com/office/infopath/2007/PartnerControls">
        <TermInfo xmlns="http://schemas.microsoft.com/office/infopath/2007/PartnerControls">
          <TermName xmlns="http://schemas.microsoft.com/office/infopath/2007/PartnerControls">CWRD</TermName>
          <TermId xmlns="http://schemas.microsoft.com/office/infopath/2007/PartnerControls">6d71ff58-4882-4388-ab5c-218969b1e9c8</TermId>
        </TermInfo>
      </Terms>
    </j78542b1fffc4a1c84659474212e3133>
    <Update_x0020_ADB_x0020_Country_x0020_Document_x0020_Type xmlns="503a8e5b-f025-4d7b-b30b-6bbfaca6c044">
      <Url xsi:nil="true"/>
      <Description xsi:nil="true"/>
    </Update_x0020_ADB_x0020_Country_x0020_Document_x0020_Type>
    <Update_x0020_ADB_x0020_Country_x0020_Document_x0020_Type_x0028_1_x0029_ xmlns="503a8e5b-f025-4d7b-b30b-6bbfaca6c044">
      <Url xsi:nil="true"/>
      <Description xsi:nil="true"/>
    </Update_x0020_ADB_x0020_Country_x0020_Document_x0020_Type_x0028_1_x0029_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ADAA3A95C900D4F913CDF9D468A1D4F" ma:contentTypeVersion="31" ma:contentTypeDescription="Create a new document." ma:contentTypeScope="" ma:versionID="30c69bd0633e1d25cd33d26cbcc37a48">
  <xsd:schema xmlns:xsd="http://www.w3.org/2001/XMLSchema" xmlns:xs="http://www.w3.org/2001/XMLSchema" xmlns:p="http://schemas.microsoft.com/office/2006/metadata/properties" xmlns:ns2="503a8e5b-f025-4d7b-b30b-6bbfaca6c044" xmlns:ns3="c1fdd505-2570-46c2-bd04-3e0f2d874cf5" xmlns:ns4="374793f7-8f2b-4177-9cc3-2a8d0cfae40f" targetNamespace="http://schemas.microsoft.com/office/2006/metadata/properties" ma:root="true" ma:fieldsID="6c6db1d1ce3d23beb6f1bf71343d9689" ns2:_="" ns3:_="" ns4:_="">
    <xsd:import namespace="503a8e5b-f025-4d7b-b30b-6bbfaca6c044"/>
    <xsd:import namespace="c1fdd505-2570-46c2-bd04-3e0f2d874cf5"/>
    <xsd:import namespace="374793f7-8f2b-4177-9cc3-2a8d0cfae40f"/>
    <xsd:element name="properties">
      <xsd:complexType>
        <xsd:sequence>
          <xsd:element name="documentManagement">
            <xsd:complexType>
              <xsd:all>
                <xsd:element ref="ns2:Update_x0020_ADB_x0020_Document_x0020_Type" minOccurs="0"/>
                <xsd:element ref="ns2:Update_x0020_ADB_x0020_Country_x0020_Document_x0020_Type" minOccurs="0"/>
                <xsd:element ref="ns2:Update_x0020_ADB_x0020_Project_x0020_Document_x0020_Type" minOccurs="0"/>
                <xsd:element ref="ns3:j78542b1fffc4a1c84659474212e3133" minOccurs="0"/>
                <xsd:element ref="ns2:Update_x0020_ADB_x0020_Country_x0020_Document_x0020_Type_x0028_1_x0029_" minOccurs="0"/>
                <xsd:element ref="ns2:MediaServiceMetadata" minOccurs="0"/>
                <xsd:element ref="ns2:MediaServiceFastMetadata" minOccurs="0"/>
                <xsd:element ref="ns4:SharedWithUsers" minOccurs="0"/>
                <xsd:element ref="ns4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3a8e5b-f025-4d7b-b30b-6bbfaca6c044" elementFormDefault="qualified">
    <xsd:import namespace="http://schemas.microsoft.com/office/2006/documentManagement/types"/>
    <xsd:import namespace="http://schemas.microsoft.com/office/infopath/2007/PartnerControls"/>
    <xsd:element name="Update_x0020_ADB_x0020_Document_x0020_Type" ma:index="8" nillable="true" ma:displayName="Update ADB Document Type" ma:internalName="Update_x0020_ADB_x0020_Document_x0020_Typ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Update_x0020_ADB_x0020_Country_x0020_Document_x0020_Type" ma:index="9" nillable="true" ma:displayName="Update ADB Country Document Type" ma:internalName="Update_x0020_ADB_x0020_Country_x0020_Document_x0020_Typ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Update_x0020_ADB_x0020_Project_x0020_Document_x0020_Type" ma:index="10" nillable="true" ma:displayName="Update ADB Project Document Type" ma:internalName="Update_x0020_ADB_x0020_Project_x0020_Document_x0020_Typ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Update_x0020_ADB_x0020_Country_x0020_Document_x0020_Type_x0028_1_x0029_" ma:index="13" nillable="true" ma:displayName="Update ADB Country Document Type" ma:internalName="Update_x0020_ADB_x0020_Country_x0020_Document_x0020_Type_x0028_1_x0029_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1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2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21" nillable="true" ma:displayName="Tags" ma:internalName="MediaServiceAutoTags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5" nillable="true" ma:displayName="Location" ma:internalName="MediaServiceLocation" ma:readOnly="true">
      <xsd:simpleType>
        <xsd:restriction base="dms:Text"/>
      </xsd:simpleType>
    </xsd:element>
    <xsd:element name="MediaServiceAutoKeyPoints" ma:index="2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fdd505-2570-46c2-bd04-3e0f2d874cf5" elementFormDefault="qualified">
    <xsd:import namespace="http://schemas.microsoft.com/office/2006/documentManagement/types"/>
    <xsd:import namespace="http://schemas.microsoft.com/office/infopath/2007/PartnerControls"/>
    <xsd:element name="j78542b1fffc4a1c84659474212e3133" ma:index="12" nillable="true" ma:taxonomy="true" ma:internalName="j78542b1fffc4a1c84659474212e3133" ma:taxonomyFieldName="ADBContentGroup" ma:displayName="Content Group" ma:default="2;#CWRD|6d71ff58-4882-4388-ab5c-218969b1e9c8" ma:fieldId="{378542b1-fffc-4a1c-8465-9474212e3133}" ma:taxonomyMulti="true" ma:sspId="115af50e-efb3-4a0e-b425-875ff625e09e" ma:termSetId="2a9ffbee-93a5-418b-bcdb-8d6817936e6b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4793f7-8f2b-4177-9cc3-2a8d0cfae40f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29DE487-D435-4BD6-96EA-87AAA6BA089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FBEBA0A-8F9B-43B5-A7B0-3224B710D757}">
  <ds:schemaRefs>
    <ds:schemaRef ds:uri="911e2106-f0f7-46d9-a846-74c28903f89a"/>
    <ds:schemaRef ds:uri="c1fdd505-2570-46c2-bd04-3e0f2d874cf5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503a8e5b-f025-4d7b-b30b-6bbfaca6c044"/>
  </ds:schemaRefs>
</ds:datastoreItem>
</file>

<file path=customXml/itemProps3.xml><?xml version="1.0" encoding="utf-8"?>
<ds:datastoreItem xmlns:ds="http://schemas.openxmlformats.org/officeDocument/2006/customXml" ds:itemID="{6C214EBC-ED13-4CAF-AB82-100A2DC3024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03a8e5b-f025-4d7b-b30b-6bbfaca6c044"/>
    <ds:schemaRef ds:uri="c1fdd505-2570-46c2-bd04-3e0f2d874cf5"/>
    <ds:schemaRef ds:uri="374793f7-8f2b-4177-9cc3-2a8d0cfae40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802</Words>
  <Application>Microsoft Macintosh PowerPoint</Application>
  <PresentationFormat>Widescreen</PresentationFormat>
  <Paragraphs>81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Supporting COVID-19 Vaccine Access through APVAX</vt:lpstr>
      <vt:lpstr>APVAX</vt:lpstr>
      <vt:lpstr>REQUIREMENTS Any DMC can access APVAX if it meets certain criteria.</vt:lpstr>
      <vt:lpstr>CRITERIA FOR VACCINES APVAX’s strict eligibility criteria will promote vaccine safety and effectiveness. </vt:lpstr>
      <vt:lpstr>How do individual countries use APVAX?</vt:lpstr>
      <vt:lpstr>RAPID RESPONSE COMPONENT</vt:lpstr>
      <vt:lpstr>PROJECT INVESTMENT COMPONENT Flexible financing for wider range of vaccine access needs </vt:lpstr>
      <vt:lpstr>PARTNERSHIP AND GOVERNMENT COMMITMENT A governor’s letter should be attached to a DMC’s APVAX proposal, containing:</vt:lpstr>
      <vt:lpstr>ADDITIONAL FINANCIAL RESOURCES To ensure DMC’s can invest in vaccines without disrupting planned investment pipelines, APVAX provides additional resources for each DMC above their regular country allocation. </vt:lpstr>
      <vt:lpstr>        Procurement</vt:lpstr>
      <vt:lpstr>Group C countries, Georgia – Lending Terms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Supporting COVID-19 Vaccine Access through APVAX</dc:title>
  <dc:creator>Robert A. Boothe</dc:creator>
  <cp:lastModifiedBy>Shane Rosenthal</cp:lastModifiedBy>
  <cp:revision>22</cp:revision>
  <dcterms:created xsi:type="dcterms:W3CDTF">2020-12-18T05:27:52Z</dcterms:created>
  <dcterms:modified xsi:type="dcterms:W3CDTF">2021-03-02T13:15:02Z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0x010100BADAA3A95C900D4F913CDF9D468A1D4F</vt:lpwstr>
  </property>
  <property fmtid="{D5CDD505-2E9C-101B-9397-08002B2CF9AE}" pid="3" name="TaxCatchAll">
    <vt:lpwstr>2;#CWRD|6d71ff58-4882-4388-ab5c-218969b1e9c8;#1;#English|16ac8743-31bb-43f8-9a73-533a041667d6</vt:lpwstr>
  </property>
  <property fmtid="{D5CDD505-2E9C-101B-9397-08002B2CF9AE}" pid="4" name="h00e4aaaf4624e24a7df7f06faa038c6">
    <vt:lpwstr>English|16ac8743-31bb-43f8-9a73-533a041667d6</vt:lpwstr>
  </property>
  <property fmtid="{D5CDD505-2E9C-101B-9397-08002B2CF9AE}" pid="5" name="ADBCountry">
    <vt:lpwstr/>
  </property>
  <property fmtid="{D5CDD505-2E9C-101B-9397-08002B2CF9AE}" pid="6" name="d61536b25a8a4fedb48bb564279be82a">
    <vt:lpwstr/>
  </property>
  <property fmtid="{D5CDD505-2E9C-101B-9397-08002B2CF9AE}" pid="7" name="ADBCountryDocumentType">
    <vt:lpwstr/>
  </property>
  <property fmtid="{D5CDD505-2E9C-101B-9397-08002B2CF9AE}" pid="8" name="ADBYear">
    <vt:lpwstr>2018</vt:lpwstr>
  </property>
  <property fmtid="{D5CDD505-2E9C-101B-9397-08002B2CF9AE}" pid="9" name="ADBProjectDocumentType">
    <vt:lpwstr/>
  </property>
  <property fmtid="{D5CDD505-2E9C-101B-9397-08002B2CF9AE}" pid="10" name="ADBProject">
    <vt:lpwstr/>
  </property>
  <property fmtid="{D5CDD505-2E9C-101B-9397-08002B2CF9AE}" pid="11" name="a0d1b14b197747dfafc19f70ff45d4f6">
    <vt:lpwstr/>
  </property>
  <property fmtid="{D5CDD505-2E9C-101B-9397-08002B2CF9AE}" pid="12" name="ADBContentGroup">
    <vt:lpwstr>2;#CWRD|6d71ff58-4882-4388-ab5c-218969b1e9c8</vt:lpwstr>
  </property>
  <property fmtid="{D5CDD505-2E9C-101B-9397-08002B2CF9AE}" pid="13" name="ADBSector">
    <vt:lpwstr/>
  </property>
  <property fmtid="{D5CDD505-2E9C-101B-9397-08002B2CF9AE}" pid="14" name="de77c5b4d20d4bdeb0b6d09350193e53">
    <vt:lpwstr/>
  </property>
  <property fmtid="{D5CDD505-2E9C-101B-9397-08002B2CF9AE}" pid="15" name="d01a0ce1b141461dbfb235a3ab729a2c">
    <vt:lpwstr/>
  </property>
  <property fmtid="{D5CDD505-2E9C-101B-9397-08002B2CF9AE}" pid="16" name="ADBDocumentSecurity">
    <vt:lpwstr/>
  </property>
  <property fmtid="{D5CDD505-2E9C-101B-9397-08002B2CF9AE}" pid="17" name="ADBDocumentLanguage">
    <vt:lpwstr>1;#English|16ac8743-31bb-43f8-9a73-533a041667d6</vt:lpwstr>
  </property>
  <property fmtid="{D5CDD505-2E9C-101B-9397-08002B2CF9AE}" pid="18" name="ADBDocumentType">
    <vt:lpwstr/>
  </property>
  <property fmtid="{D5CDD505-2E9C-101B-9397-08002B2CF9AE}" pid="19" name="hca2169e3b0945318411f30479ba40c8">
    <vt:lpwstr/>
  </property>
  <property fmtid="{D5CDD505-2E9C-101B-9397-08002B2CF9AE}" pid="20" name="ADBDepartmentOwner">
    <vt:lpwstr/>
  </property>
  <property fmtid="{D5CDD505-2E9C-101B-9397-08002B2CF9AE}" pid="21" name="p030e467f78f45b4ae8f7e2c17ea4d82">
    <vt:lpwstr/>
  </property>
  <property fmtid="{D5CDD505-2E9C-101B-9397-08002B2CF9AE}" pid="22" name="a37ff23a602146d4934a49238d370ca5">
    <vt:lpwstr/>
  </property>
  <property fmtid="{D5CDD505-2E9C-101B-9397-08002B2CF9AE}" pid="23" name="k985dbdc596c44d7acaf8184f33920f0">
    <vt:lpwstr/>
  </property>
</Properties>
</file>